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82" r:id="rId6"/>
    <p:sldId id="279" r:id="rId7"/>
    <p:sldId id="267" r:id="rId8"/>
    <p:sldId id="280" r:id="rId9"/>
    <p:sldId id="283" r:id="rId10"/>
    <p:sldId id="268" r:id="rId11"/>
    <p:sldId id="281" r:id="rId12"/>
    <p:sldId id="269" r:id="rId13"/>
    <p:sldId id="270" r:id="rId14"/>
    <p:sldId id="271" r:id="rId15"/>
    <p:sldId id="272" r:id="rId16"/>
    <p:sldId id="273" r:id="rId17"/>
    <p:sldId id="286" r:id="rId18"/>
    <p:sldId id="274" r:id="rId19"/>
    <p:sldId id="284" r:id="rId20"/>
    <p:sldId id="285" r:id="rId21"/>
    <p:sldId id="275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9980" y="100744"/>
            <a:ext cx="9292040" cy="664897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>
            <a:spLocks noGrp="1"/>
          </p:cNvSpPr>
          <p:nvPr>
            <p:ph type="ctrTitle"/>
          </p:nvPr>
        </p:nvSpPr>
        <p:spPr>
          <a:xfrm>
            <a:off x="1516652" y="100745"/>
            <a:ext cx="8944052" cy="943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2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Modelgeeks Podcast Present:  Painting and Weathering Aircraft</a:t>
            </a:r>
            <a:endParaRPr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4" y="5961529"/>
            <a:ext cx="1356715" cy="7881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3"/>
          <p:cNvSpPr txBox="1"/>
          <p:nvPr/>
        </p:nvSpPr>
        <p:spPr>
          <a:xfrm>
            <a:off x="322447" y="864935"/>
            <a:ext cx="3169119" cy="594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70% Thinner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30% Paint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12-15 PSI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Lowlight (Darker Color) First</a:t>
            </a:r>
          </a:p>
          <a:p>
            <a:pPr>
              <a:buSzPct val="100000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Highlight (Lighter Color) Second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Base color</a:t>
            </a:r>
            <a:r>
              <a:rPr dirty="0" smtClean="0"/>
              <a:t> </a:t>
            </a:r>
            <a:r>
              <a:rPr dirty="0"/>
              <a:t>with a drop of White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Pick out a few panels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Colors can be various shades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Reference pics</a:t>
            </a:r>
          </a:p>
        </p:txBody>
      </p:sp>
      <p:sp>
        <p:nvSpPr>
          <p:cNvPr id="174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4: Post Shade (Lowlight and Highlight)</a:t>
            </a:r>
          </a:p>
        </p:txBody>
      </p:sp>
      <p:pic>
        <p:nvPicPr>
          <p:cNvPr id="17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6515" y="1008009"/>
            <a:ext cx="7603959" cy="542077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7"/>
          <p:cNvSpPr txBox="1"/>
          <p:nvPr/>
        </p:nvSpPr>
        <p:spPr>
          <a:xfrm>
            <a:off x="659330" y="24062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Step 4: Post </a:t>
            </a:r>
            <a:r>
              <a:rPr dirty="0" smtClean="0"/>
              <a:t>Shad</a:t>
            </a:r>
            <a:r>
              <a:rPr lang="en-US" dirty="0" smtClean="0"/>
              <a:t>ing </a:t>
            </a:r>
            <a:endParaRPr dirty="0"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5" y="1783716"/>
            <a:ext cx="5446598" cy="330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6" y="1783716"/>
            <a:ext cx="5871882" cy="3302934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0" y="5705483"/>
            <a:ext cx="1211053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 smtClean="0"/>
              <a:t>Post shading with darker and lighter shades of the base color, followed by Tamiya Black/Brown mix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494809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3"/>
          <p:cNvSpPr txBox="1"/>
          <p:nvPr/>
        </p:nvSpPr>
        <p:spPr>
          <a:xfrm>
            <a:off x="322447" y="1100206"/>
            <a:ext cx="3169119" cy="300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70% Thinner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30% Paint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12-15 PSI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a dark color; black, dark gray, or dark brown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Streak aft in a quick motion</a:t>
            </a:r>
          </a:p>
        </p:txBody>
      </p:sp>
      <p:sp>
        <p:nvSpPr>
          <p:cNvPr id="179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5: Post-It Note (Streaking)</a:t>
            </a:r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8997" y="1100206"/>
            <a:ext cx="6431928" cy="551716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13"/>
          <p:cNvSpPr txBox="1"/>
          <p:nvPr/>
        </p:nvSpPr>
        <p:spPr>
          <a:xfrm>
            <a:off x="322447" y="1100206"/>
            <a:ext cx="3169119" cy="4756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Dissimilar Products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Enamel Wash on Acrylic Paint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My favorite is Tamiya Enamel Panel Line Accent Color (Black or Black/Brown)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Remove with Odorless Thinner and a Q-Tip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Ronsonol Lighter Fluid for stubborn areas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Wash </a:t>
            </a:r>
            <a:r>
              <a:rPr i="1" u="sng"/>
              <a:t>before</a:t>
            </a:r>
            <a:r>
              <a:t> decals</a:t>
            </a:r>
          </a:p>
        </p:txBody>
      </p:sp>
      <p:sp>
        <p:nvSpPr>
          <p:cNvPr id="184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6: Panel Line Wash</a:t>
            </a:r>
          </a:p>
        </p:txBody>
      </p:sp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5220" y="1034718"/>
            <a:ext cx="7443540" cy="5582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7: Individual Panel Highlight</a:t>
            </a:r>
          </a:p>
        </p:txBody>
      </p:sp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37" y="1134975"/>
            <a:ext cx="4085474" cy="5447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198" y="1159037"/>
            <a:ext cx="7263064" cy="544729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7"/>
          <p:cNvSpPr txBox="1"/>
          <p:nvPr/>
        </p:nvSpPr>
        <p:spPr>
          <a:xfrm>
            <a:off x="190098" y="276725"/>
            <a:ext cx="11684345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8: Weathering Effects (Speckling, Washes, etc..)</a:t>
            </a:r>
          </a:p>
        </p:txBody>
      </p: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1744133"/>
            <a:ext cx="5824164" cy="4340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012" y="1744133"/>
            <a:ext cx="5402691" cy="434018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7"/>
          <p:cNvSpPr txBox="1"/>
          <p:nvPr/>
        </p:nvSpPr>
        <p:spPr>
          <a:xfrm>
            <a:off x="346508" y="276725"/>
            <a:ext cx="11675447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9: Final Weathering Effects (Tamiya Black/Brown Mix)</a:t>
            </a:r>
          </a:p>
        </p:txBody>
      </p:sp>
      <p:sp>
        <p:nvSpPr>
          <p:cNvPr id="200" name="TextBox 5"/>
          <p:cNvSpPr txBox="1"/>
          <p:nvPr/>
        </p:nvSpPr>
        <p:spPr>
          <a:xfrm>
            <a:off x="346510" y="1124271"/>
            <a:ext cx="3169119" cy="3296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80% Thinner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20% Paint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12-15 PSI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a dark color; black, dark gray, or dark brown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Concentrate on crevices, wing roots, engine areas 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33" y="1211636"/>
            <a:ext cx="8565622" cy="48162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7"/>
          <p:cNvSpPr txBox="1"/>
          <p:nvPr/>
        </p:nvSpPr>
        <p:spPr>
          <a:xfrm>
            <a:off x="346508" y="276725"/>
            <a:ext cx="1167544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Step 9: Final Weathering Effects </a:t>
            </a:r>
            <a:r>
              <a:rPr dirty="0" smtClean="0"/>
              <a:t>(</a:t>
            </a:r>
            <a:r>
              <a:rPr lang="en-US" dirty="0" smtClean="0"/>
              <a:t>Chipping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200" name="TextBox 5"/>
          <p:cNvSpPr txBox="1"/>
          <p:nvPr/>
        </p:nvSpPr>
        <p:spPr>
          <a:xfrm>
            <a:off x="346510" y="1124271"/>
            <a:ext cx="3169119" cy="34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 smtClean="0"/>
              <a:t>Prisma</a:t>
            </a:r>
            <a:r>
              <a:rPr lang="en-US" dirty="0" smtClean="0"/>
              <a:t> Color Pencils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Fine chips; go slow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a </a:t>
            </a:r>
            <a:r>
              <a:rPr lang="en-US" dirty="0" smtClean="0"/>
              <a:t>variety of colors; not just silver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Concentrate on </a:t>
            </a:r>
            <a:r>
              <a:rPr lang="en-US" dirty="0" smtClean="0"/>
              <a:t>wear areas;</a:t>
            </a:r>
            <a:r>
              <a:rPr dirty="0" smtClean="0"/>
              <a:t> </a:t>
            </a:r>
            <a:r>
              <a:rPr dirty="0"/>
              <a:t>wing roots, </a:t>
            </a:r>
            <a:r>
              <a:rPr lang="en-US" dirty="0" smtClean="0"/>
              <a:t>leading edges, access hatches, etc..</a:t>
            </a:r>
            <a:endParaRPr dirty="0"/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12" y="861496"/>
            <a:ext cx="7249366" cy="54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Finished TPS Camo, Revell 1/48 A-6E</a:t>
            </a:r>
          </a:p>
        </p:txBody>
      </p:sp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8201" y="902366"/>
            <a:ext cx="7938641" cy="57793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17"/>
          <p:cNvSpPr txBox="1"/>
          <p:nvPr/>
        </p:nvSpPr>
        <p:spPr>
          <a:xfrm>
            <a:off x="659330" y="24062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Finished </a:t>
            </a:r>
            <a:r>
              <a:rPr lang="en-US" dirty="0" smtClean="0"/>
              <a:t>Model: Hasegawa 1/32 Spitfire </a:t>
            </a:r>
            <a:r>
              <a:rPr lang="en-US" dirty="0" err="1" smtClean="0"/>
              <a:t>Mk.Vc</a:t>
            </a:r>
            <a:endParaRPr dirty="0"/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" y="1486647"/>
            <a:ext cx="6133364" cy="4488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88" y="1486647"/>
            <a:ext cx="5567468" cy="44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70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3"/>
          <p:cNvSpPr txBox="1"/>
          <p:nvPr/>
        </p:nvSpPr>
        <p:spPr>
          <a:xfrm>
            <a:off x="374581" y="1886990"/>
            <a:ext cx="3590225" cy="293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Agenda</a:t>
            </a:r>
            <a:r>
              <a:rPr dirty="0" smtClean="0"/>
              <a:t>:</a:t>
            </a:r>
            <a:endParaRPr dirty="0"/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Weathering</a:t>
            </a:r>
            <a:r>
              <a:rPr lang="en-US" dirty="0" smtClean="0"/>
              <a:t>: </a:t>
            </a:r>
            <a:r>
              <a:rPr dirty="0" smtClean="0"/>
              <a:t>Step </a:t>
            </a:r>
            <a:r>
              <a:rPr dirty="0"/>
              <a:t>by Step </a:t>
            </a:r>
            <a:r>
              <a:rPr dirty="0" smtClean="0"/>
              <a:t>Process</a:t>
            </a:r>
            <a:endParaRPr lang="en-US" dirty="0" smtClean="0"/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Modern Jets and Props</a:t>
            </a:r>
            <a:endParaRPr dirty="0"/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Few Sea Stories..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Wrap up</a:t>
            </a:r>
            <a:endParaRPr sz="1600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7946" y="252099"/>
            <a:ext cx="7565192" cy="560297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4297946" y="6051039"/>
            <a:ext cx="7565192" cy="554862"/>
          </a:xfrm>
          <a:prstGeom prst="rect">
            <a:avLst/>
          </a:prstGeom>
        </p:spPr>
        <p:txBody>
          <a:bodyPr/>
          <a:lstStyle/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F/</a:t>
            </a:r>
            <a:r>
              <a:rPr sz="1800"/>
              <a:t>A-18A</a:t>
            </a:r>
            <a:r>
              <a:t>, VFA-97, 1999  LT Gabe “Rage” Pincelli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20" y="6414761"/>
            <a:ext cx="181381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17"/>
          <p:cNvSpPr txBox="1"/>
          <p:nvPr/>
        </p:nvSpPr>
        <p:spPr>
          <a:xfrm>
            <a:off x="659330" y="24062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Finished </a:t>
            </a:r>
            <a:r>
              <a:rPr lang="en-US" dirty="0" smtClean="0"/>
              <a:t>Model: Kotare 1/32 Bf-109K-4</a:t>
            </a:r>
            <a:endParaRPr dirty="0"/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15" y="825399"/>
            <a:ext cx="7436091" cy="59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2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782" b="2520"/>
          <a:stretch>
            <a:fillRect/>
          </a:stretch>
        </p:blipFill>
        <p:spPr>
          <a:xfrm>
            <a:off x="347626" y="197291"/>
            <a:ext cx="11496518" cy="646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60320" y="311100"/>
            <a:ext cx="1681303" cy="61125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1"/>
          <p:cNvSpPr txBox="1">
            <a:spLocks noGrp="1"/>
          </p:cNvSpPr>
          <p:nvPr>
            <p:ph type="ctrTitle"/>
          </p:nvPr>
        </p:nvSpPr>
        <p:spPr>
          <a:xfrm>
            <a:off x="4694247" y="5993100"/>
            <a:ext cx="7150128" cy="552081"/>
          </a:xfrm>
          <a:prstGeom prst="rect">
            <a:avLst/>
          </a:prstGeom>
        </p:spPr>
        <p:txBody>
          <a:bodyPr/>
          <a:lstStyle>
            <a:lvl1pPr defTabSz="822958">
              <a:def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Questions??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3"/>
          <p:cNvSpPr txBox="1"/>
          <p:nvPr/>
        </p:nvSpPr>
        <p:spPr>
          <a:xfrm>
            <a:off x="322447" y="1118936"/>
            <a:ext cx="3169119" cy="3296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Need a nice smooth surface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 always necessary to prime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Recessed vs Raised Panel Lines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Least amount of paint on the surface</a:t>
            </a:r>
          </a:p>
        </p:txBody>
      </p:sp>
      <p:sp>
        <p:nvSpPr>
          <p:cNvPr id="159" name="TextBox 17"/>
          <p:cNvSpPr txBox="1"/>
          <p:nvPr/>
        </p:nvSpPr>
        <p:spPr>
          <a:xfrm>
            <a:off x="1828398" y="240628"/>
            <a:ext cx="8535204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1: Surface Prep</a:t>
            </a:r>
          </a:p>
        </p:txBody>
      </p:sp>
      <p:pic>
        <p:nvPicPr>
          <p:cNvPr id="160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819" y="993849"/>
            <a:ext cx="8075942" cy="56289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3"/>
          <p:cNvSpPr txBox="1"/>
          <p:nvPr/>
        </p:nvSpPr>
        <p:spPr>
          <a:xfrm>
            <a:off x="322447" y="1118935"/>
            <a:ext cx="3169119" cy="532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Underneath colors </a:t>
            </a:r>
            <a:r>
              <a:rPr dirty="0" smtClean="0"/>
              <a:t>for </a:t>
            </a:r>
            <a:r>
              <a:rPr dirty="0"/>
              <a:t>weathering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Tamiya Acrylic Flat Black (XF-1)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60% Thinner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40% Paint 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other colors 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Brown, Green, Red, Orange, Blue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References to shade appropriate areas</a:t>
            </a:r>
          </a:p>
          <a:p>
            <a:pPr marL="742950" lvl="1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Heavier under engine areas and crevices</a:t>
            </a:r>
          </a:p>
        </p:txBody>
      </p:sp>
      <p:sp>
        <p:nvSpPr>
          <p:cNvPr id="164" name="TextBox 17"/>
          <p:cNvSpPr txBox="1"/>
          <p:nvPr/>
        </p:nvSpPr>
        <p:spPr>
          <a:xfrm>
            <a:off x="659330" y="24062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Step 2: </a:t>
            </a:r>
            <a:r>
              <a:rPr lang="en-US" dirty="0" smtClean="0"/>
              <a:t>Foundational </a:t>
            </a:r>
            <a:r>
              <a:rPr dirty="0" smtClean="0"/>
              <a:t>Weathering Layer </a:t>
            </a:r>
            <a:r>
              <a:rPr dirty="0"/>
              <a:t>(Pre-Shade)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0493" y="986592"/>
            <a:ext cx="7998267" cy="5630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7"/>
          <p:cNvSpPr txBox="1"/>
          <p:nvPr/>
        </p:nvSpPr>
        <p:spPr>
          <a:xfrm>
            <a:off x="631338" y="13710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Step 2: </a:t>
            </a:r>
            <a:r>
              <a:rPr lang="en-US" dirty="0" smtClean="0"/>
              <a:t>Foundational </a:t>
            </a:r>
            <a:r>
              <a:rPr dirty="0" smtClean="0"/>
              <a:t>Weathering Layer</a:t>
            </a:r>
            <a:endParaRPr dirty="0"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4" y="849119"/>
            <a:ext cx="5597503" cy="5453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00" y="864387"/>
            <a:ext cx="6157882" cy="5423134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631338" y="6369637"/>
            <a:ext cx="1101371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 err="1" smtClean="0"/>
              <a:t>Mr</a:t>
            </a:r>
            <a:r>
              <a:rPr lang="en-US" sz="1600" dirty="0" smtClean="0"/>
              <a:t> Surfacer 1000 Mahogany, Tamiya Black Brown Mix, Tamiya Light Gray and Yellow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965698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7"/>
          <p:cNvSpPr txBox="1"/>
          <p:nvPr/>
        </p:nvSpPr>
        <p:spPr>
          <a:xfrm>
            <a:off x="659330" y="24062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Step 2: </a:t>
            </a:r>
            <a:r>
              <a:rPr lang="en-US" dirty="0" smtClean="0"/>
              <a:t>Foundational </a:t>
            </a:r>
            <a:r>
              <a:rPr dirty="0" smtClean="0"/>
              <a:t>Weathering</a:t>
            </a:r>
            <a:r>
              <a:rPr lang="en-US" dirty="0" smtClean="0"/>
              <a:t> </a:t>
            </a:r>
            <a:r>
              <a:rPr dirty="0" smtClean="0"/>
              <a:t>Layer</a:t>
            </a:r>
            <a:endParaRPr dirty="0"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4" y="825399"/>
            <a:ext cx="9744635" cy="5431872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631338" y="6369637"/>
            <a:ext cx="1101371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 err="1" smtClean="0"/>
              <a:t>Mr</a:t>
            </a:r>
            <a:r>
              <a:rPr lang="en-US" sz="1600" dirty="0" smtClean="0"/>
              <a:t> Surfacer 1000 Mahogany, Tamiya Black Brown Mix, Tamiya Light Gray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333424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3"/>
          <p:cNvSpPr txBox="1"/>
          <p:nvPr/>
        </p:nvSpPr>
        <p:spPr>
          <a:xfrm>
            <a:off x="322447" y="1118935"/>
            <a:ext cx="3169119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70</a:t>
            </a:r>
            <a:r>
              <a:rPr lang="en-US" dirty="0" smtClean="0"/>
              <a:t>-80</a:t>
            </a:r>
            <a:r>
              <a:rPr dirty="0" smtClean="0"/>
              <a:t>% </a:t>
            </a:r>
            <a:r>
              <a:rPr dirty="0"/>
              <a:t>Thinner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20-</a:t>
            </a:r>
            <a:r>
              <a:rPr dirty="0" smtClean="0"/>
              <a:t>30</a:t>
            </a:r>
            <a:r>
              <a:rPr dirty="0"/>
              <a:t>% Paint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12-15 PSI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Take your time, don’t rush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Matte paint vs semi-gloss</a:t>
            </a:r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Idea is to build up layers to give depth to the finish</a:t>
            </a:r>
          </a:p>
        </p:txBody>
      </p:sp>
      <p:sp>
        <p:nvSpPr>
          <p:cNvPr id="169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3: Base Color</a:t>
            </a:r>
          </a:p>
        </p:txBody>
      </p:sp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6592" y="1406886"/>
            <a:ext cx="8069803" cy="474863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17"/>
          <p:cNvSpPr txBox="1"/>
          <p:nvPr/>
        </p:nvSpPr>
        <p:spPr>
          <a:xfrm>
            <a:off x="659330" y="240628"/>
            <a:ext cx="1101371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3: Base Color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" y="1011351"/>
            <a:ext cx="5928659" cy="444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34" y="1011351"/>
            <a:ext cx="5928658" cy="4446494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0" y="5853434"/>
            <a:ext cx="1211053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 smtClean="0"/>
              <a:t>Foundational layer of Mr. Surfacer 1000 Mahogany, followed by a thin base coat Gunze Aqueous H-417 (RLM 76)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676439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7"/>
          <p:cNvSpPr txBox="1"/>
          <p:nvPr/>
        </p:nvSpPr>
        <p:spPr>
          <a:xfrm>
            <a:off x="659330" y="240628"/>
            <a:ext cx="1101371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Step </a:t>
            </a:r>
            <a:r>
              <a:rPr lang="en-US" dirty="0" smtClean="0"/>
              <a:t>3</a:t>
            </a:r>
            <a:r>
              <a:rPr dirty="0" smtClean="0"/>
              <a:t>: </a:t>
            </a:r>
            <a:r>
              <a:rPr lang="en-US" dirty="0" smtClean="0"/>
              <a:t>Base Color (Initial Camo Layer)</a:t>
            </a:r>
            <a:endParaRPr dirty="0"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9" y="878499"/>
            <a:ext cx="5522211" cy="5349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4" y="878499"/>
            <a:ext cx="5517435" cy="5349642"/>
          </a:xfrm>
          <a:prstGeom prst="rect">
            <a:avLst/>
          </a:prstGeom>
        </p:spPr>
      </p:pic>
      <p:sp>
        <p:nvSpPr>
          <p:cNvPr id="9" name="TextBox 17"/>
          <p:cNvSpPr txBox="1"/>
          <p:nvPr/>
        </p:nvSpPr>
        <p:spPr>
          <a:xfrm>
            <a:off x="0" y="6347798"/>
            <a:ext cx="1211053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 smtClean="0"/>
              <a:t>Base layer: Gunze Aqueous Middle Stone (H-71) and Dark Earth (H-72).  Custom Mixed Tamiya Azure Blue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125054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545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Modelgeeks Podcast Present:  Painting and Weathering Aircraft</vt:lpstr>
      <vt:lpstr>F/A-18A, VFA-97, 1999  LT Gabe “Rage” Pincelli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Modelgeeks Podcast Present:  Weathering Aircraft</dc:title>
  <dc:creator>Samo, Scott F CTR USN OPTEVFOR NOR VA (USA)</dc:creator>
  <cp:lastModifiedBy>Samo, Scott F CIV USN PEOASWASM PAX MD (USA)</cp:lastModifiedBy>
  <cp:revision>16</cp:revision>
  <dcterms:modified xsi:type="dcterms:W3CDTF">2025-08-01T18:23:50Z</dcterms:modified>
</cp:coreProperties>
</file>