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9" r:id="rId21"/>
    <p:sldId id="281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2850" y="101598"/>
            <a:ext cx="9571351" cy="6666497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>
            <a:spLocks noGrp="1"/>
          </p:cNvSpPr>
          <p:nvPr>
            <p:ph type="ctrTitle"/>
          </p:nvPr>
        </p:nvSpPr>
        <p:spPr>
          <a:xfrm>
            <a:off x="7080907" y="371116"/>
            <a:ext cx="3663294" cy="55208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Modelgeeks Podcast: </a:t>
            </a:r>
            <a:r>
              <a:rPr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Painting </a:t>
            </a:r>
            <a:r>
              <a:rPr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Cockpits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50" y="5651636"/>
            <a:ext cx="1916753" cy="11164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2485" y="178969"/>
            <a:ext cx="8666747" cy="650006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6"/>
          <p:cNvSpPr txBox="1"/>
          <p:nvPr/>
        </p:nvSpPr>
        <p:spPr>
          <a:xfrm>
            <a:off x="45719" y="660917"/>
            <a:ext cx="3141047" cy="541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Hasegawa/Paragon 1/32 Mk. XIV</a:t>
            </a:r>
          </a:p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Same process as the F-4: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800100" lvl="1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Base Coat</a:t>
            </a:r>
          </a:p>
          <a:p>
            <a:pPr marL="800100" lvl="1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Dry Brush</a:t>
            </a:r>
          </a:p>
          <a:p>
            <a:pPr marL="800100" lvl="1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Detail Painting and Wash</a:t>
            </a:r>
          </a:p>
          <a:p>
            <a:pPr marL="800100" lvl="1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Blend the Wash</a:t>
            </a:r>
          </a:p>
          <a:p>
            <a:pPr marL="800100" lvl="1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Final Detail Painting</a:t>
            </a:r>
          </a:p>
          <a:p>
            <a:pPr lvl="1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7"/>
          <p:cNvSpPr txBox="1"/>
          <p:nvPr/>
        </p:nvSpPr>
        <p:spPr>
          <a:xfrm>
            <a:off x="731566" y="1254665"/>
            <a:ext cx="3133025" cy="4348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Hasegawa/Paragon 1/32 Mk. XIV: Dry Brush</a:t>
            </a:r>
          </a:p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Base Color mixed with light gray or light tan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Try to avoid lightening with white</a:t>
            </a:r>
          </a:p>
        </p:txBody>
      </p:sp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8451" y="240628"/>
            <a:ext cx="6295274" cy="6414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7"/>
          <p:cNvSpPr txBox="1"/>
          <p:nvPr/>
        </p:nvSpPr>
        <p:spPr>
          <a:xfrm>
            <a:off x="1657952" y="280978"/>
            <a:ext cx="8727707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Hasegawa/Paragon 1/32 Mk. XIV:  Detail Painting, Wash, and Final Detail Painting</a:t>
            </a:r>
          </a:p>
        </p:txBody>
      </p:sp>
      <p:pic>
        <p:nvPicPr>
          <p:cNvPr id="1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291" y="1507065"/>
            <a:ext cx="6025123" cy="490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1592" y="1507065"/>
            <a:ext cx="5286117" cy="4903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17"/>
          <p:cNvSpPr txBox="1"/>
          <p:nvPr/>
        </p:nvSpPr>
        <p:spPr>
          <a:xfrm>
            <a:off x="1657952" y="280978"/>
            <a:ext cx="8727707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Hasegawa/Paragon 1/32 Mk. XIV:  Detail Painting, Wash, Final Detail Painting</a:t>
            </a:r>
          </a:p>
        </p:txBody>
      </p:sp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801" y="1111974"/>
            <a:ext cx="4824986" cy="5597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2873" y="1111973"/>
            <a:ext cx="5301656" cy="5597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7"/>
          <p:cNvSpPr txBox="1"/>
          <p:nvPr/>
        </p:nvSpPr>
        <p:spPr>
          <a:xfrm>
            <a:off x="406668" y="2586785"/>
            <a:ext cx="2483319" cy="195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Trumpeter 1/32 Mig 21 Cockpit, OOB</a:t>
            </a:r>
          </a:p>
        </p:txBody>
      </p:sp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0820" y="240628"/>
            <a:ext cx="8622633" cy="6466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Box 17"/>
          <p:cNvSpPr txBox="1"/>
          <p:nvPr/>
        </p:nvSpPr>
        <p:spPr>
          <a:xfrm>
            <a:off x="406668" y="2586785"/>
            <a:ext cx="2483319" cy="195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Trumpeter 1/32 Mig 21 Cockpit, OOB</a:t>
            </a:r>
          </a:p>
        </p:txBody>
      </p:sp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0781" y="321733"/>
            <a:ext cx="8721675" cy="624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7"/>
          <p:cNvSpPr txBox="1"/>
          <p:nvPr/>
        </p:nvSpPr>
        <p:spPr>
          <a:xfrm>
            <a:off x="166036" y="281469"/>
            <a:ext cx="1168747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Trumpeter 1/32 Mig 21 Cockpit, OOB</a:t>
            </a:r>
          </a:p>
        </p:txBody>
      </p:sp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954" y="1126113"/>
            <a:ext cx="5064447" cy="5259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3883" y="1138662"/>
            <a:ext cx="6370163" cy="5246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7"/>
          <p:cNvSpPr txBox="1"/>
          <p:nvPr/>
        </p:nvSpPr>
        <p:spPr>
          <a:xfrm>
            <a:off x="166036" y="281469"/>
            <a:ext cx="1168747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Monogram Cockpits… OOB</a:t>
            </a:r>
          </a:p>
        </p:txBody>
      </p:sp>
      <p:pic>
        <p:nvPicPr>
          <p:cNvPr id="15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678" y="1020999"/>
            <a:ext cx="3500071" cy="467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5508" y="1020999"/>
            <a:ext cx="5477717" cy="473594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11"/>
          <p:cNvSpPr txBox="1"/>
          <p:nvPr/>
        </p:nvSpPr>
        <p:spPr>
          <a:xfrm>
            <a:off x="-186891" y="6014134"/>
            <a:ext cx="1168747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1/48 A-4E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7"/>
          <p:cNvSpPr txBox="1"/>
          <p:nvPr/>
        </p:nvSpPr>
        <p:spPr>
          <a:xfrm>
            <a:off x="166036" y="320958"/>
            <a:ext cx="1168747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Tamiya 1/48 A6M3 Type 32 Zero Cockpit by Justin Lentz… </a:t>
            </a:r>
          </a:p>
        </p:txBody>
      </p:sp>
      <p:sp>
        <p:nvSpPr>
          <p:cNvPr id="160" name="TextBox 6"/>
          <p:cNvSpPr txBox="1"/>
          <p:nvPr/>
        </p:nvSpPr>
        <p:spPr>
          <a:xfrm>
            <a:off x="426718" y="5952266"/>
            <a:ext cx="5323593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Instrument Panel</a:t>
            </a:r>
          </a:p>
        </p:txBody>
      </p:sp>
      <p:sp>
        <p:nvSpPr>
          <p:cNvPr id="161" name="TextBox 8"/>
          <p:cNvSpPr txBox="1"/>
          <p:nvPr/>
        </p:nvSpPr>
        <p:spPr>
          <a:xfrm>
            <a:off x="6835890" y="5952264"/>
            <a:ext cx="457670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Seat and Cockpit</a:t>
            </a:r>
          </a:p>
        </p:txBody>
      </p:sp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075265"/>
            <a:ext cx="5415032" cy="470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0170" y="1075265"/>
            <a:ext cx="4668141" cy="4707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"/>
          <p:cNvSpPr txBox="1"/>
          <p:nvPr/>
        </p:nvSpPr>
        <p:spPr>
          <a:xfrm>
            <a:off x="166036" y="281469"/>
            <a:ext cx="1168747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Tamiya 1/48 F4U-1A Cockpit by Justin Lentz… </a:t>
            </a:r>
          </a:p>
        </p:txBody>
      </p:sp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6240" y="1070808"/>
            <a:ext cx="4320412" cy="54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091" y="1070808"/>
            <a:ext cx="4331465" cy="546962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"/>
          <p:cNvSpPr txBox="1"/>
          <p:nvPr/>
        </p:nvSpPr>
        <p:spPr>
          <a:xfrm>
            <a:off x="9767235" y="2539395"/>
            <a:ext cx="2254718" cy="150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*Bondic Pen (Clear Resin) for Instrument Bezel Glass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Placeholder 3"/>
          <p:cNvSpPr txBox="1"/>
          <p:nvPr/>
        </p:nvSpPr>
        <p:spPr>
          <a:xfrm>
            <a:off x="320799" y="906523"/>
            <a:ext cx="3590223" cy="654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Agenda:</a:t>
            </a:r>
            <a:endParaRPr sz="1600"/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Painting Cockpits, Step by Step </a:t>
            </a:r>
            <a:endParaRPr sz="1600"/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Tamiya 1/48 F-4B</a:t>
            </a:r>
          </a:p>
          <a:p>
            <a:pPr defTabSz="914400">
              <a:lnSpc>
                <a:spcPct val="90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Built Cockpit Examples</a:t>
            </a:r>
            <a:endParaRPr sz="1600"/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Jets and Props</a:t>
            </a:r>
          </a:p>
          <a:p>
            <a:pPr defTabSz="914400">
              <a:lnSpc>
                <a:spcPct val="90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Simple Scratch Build Items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Easy Cockpit Enhancements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Tools, Tips, and Techniques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More Sea Stories…</a:t>
            </a:r>
            <a:endParaRPr sz="1600"/>
          </a:p>
          <a:p>
            <a:pPr defTabSz="914400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xfrm>
            <a:off x="4297946" y="6051039"/>
            <a:ext cx="7565192" cy="554861"/>
          </a:xfrm>
          <a:prstGeom prst="rect">
            <a:avLst/>
          </a:prstGeom>
        </p:spPr>
        <p:txBody>
          <a:bodyPr/>
          <a:lstStyle>
            <a:lvl1pPr algn="ctr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Trumpeter 1/32 Mig-21, OOB Cockpit</a:t>
            </a:r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7361" y="252100"/>
            <a:ext cx="5706360" cy="5926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7"/>
          <p:cNvSpPr txBox="1"/>
          <p:nvPr/>
        </p:nvSpPr>
        <p:spPr>
          <a:xfrm>
            <a:off x="166036" y="28796"/>
            <a:ext cx="1168747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1/48 Revell EA-6A Cockpit …OOB</a:t>
            </a:r>
          </a:p>
        </p:txBody>
      </p:sp>
      <p:pic>
        <p:nvPicPr>
          <p:cNvPr id="1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1756" y="641903"/>
            <a:ext cx="9119939" cy="6127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17"/>
          <p:cNvSpPr txBox="1"/>
          <p:nvPr/>
        </p:nvSpPr>
        <p:spPr>
          <a:xfrm>
            <a:off x="166036" y="248925"/>
            <a:ext cx="1168747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Hasegawa 1/32 Fw-190 Cockpit…</a:t>
            </a:r>
          </a:p>
        </p:txBody>
      </p:sp>
      <p:pic>
        <p:nvPicPr>
          <p:cNvPr id="1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728" y="1149684"/>
            <a:ext cx="6073847" cy="501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0203" y="1149684"/>
            <a:ext cx="4758461" cy="5018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17"/>
          <p:cNvSpPr txBox="1"/>
          <p:nvPr/>
        </p:nvSpPr>
        <p:spPr>
          <a:xfrm>
            <a:off x="166036" y="248925"/>
            <a:ext cx="1168747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Eduard Seatbelts for the Tamiya F-14A </a:t>
            </a:r>
          </a:p>
        </p:txBody>
      </p:sp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739" y="919897"/>
            <a:ext cx="7004521" cy="5689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17"/>
          <p:cNvSpPr txBox="1"/>
          <p:nvPr/>
        </p:nvSpPr>
        <p:spPr>
          <a:xfrm>
            <a:off x="166036" y="281469"/>
            <a:ext cx="1168747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Simple Scratch-Built Details…</a:t>
            </a:r>
          </a:p>
        </p:txBody>
      </p:sp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82" y="1377950"/>
            <a:ext cx="4076701" cy="410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2836" y="1714500"/>
            <a:ext cx="5344181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Box 9"/>
          <p:cNvSpPr txBox="1"/>
          <p:nvPr/>
        </p:nvSpPr>
        <p:spPr>
          <a:xfrm>
            <a:off x="5666747" y="5460027"/>
            <a:ext cx="5856359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1/48 A-6E Overhead Console</a:t>
            </a:r>
          </a:p>
        </p:txBody>
      </p:sp>
      <p:sp>
        <p:nvSpPr>
          <p:cNvPr id="213" name="TextBox 10"/>
          <p:cNvSpPr txBox="1"/>
          <p:nvPr/>
        </p:nvSpPr>
        <p:spPr>
          <a:xfrm>
            <a:off x="471205" y="5792013"/>
            <a:ext cx="498640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1/48 A-4E Rear Bulkhead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17"/>
          <p:cNvSpPr txBox="1"/>
          <p:nvPr/>
        </p:nvSpPr>
        <p:spPr>
          <a:xfrm>
            <a:off x="166036" y="281469"/>
            <a:ext cx="1168747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Simple Scratch-Built Details…</a:t>
            </a:r>
          </a:p>
        </p:txBody>
      </p:sp>
      <p:sp>
        <p:nvSpPr>
          <p:cNvPr id="216" name="TextBox 9"/>
          <p:cNvSpPr txBox="1"/>
          <p:nvPr/>
        </p:nvSpPr>
        <p:spPr>
          <a:xfrm>
            <a:off x="3167820" y="5893163"/>
            <a:ext cx="585635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1/48 EA-6A Overhead Console</a:t>
            </a:r>
          </a:p>
        </p:txBody>
      </p:sp>
      <p:pic>
        <p:nvPicPr>
          <p:cNvPr id="2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1087" y="933793"/>
            <a:ext cx="6979654" cy="4863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ctrTitle"/>
          </p:nvPr>
        </p:nvSpPr>
        <p:spPr>
          <a:xfrm>
            <a:off x="0" y="413263"/>
            <a:ext cx="12192000" cy="552080"/>
          </a:xfrm>
          <a:prstGeom prst="rect">
            <a:avLst/>
          </a:prstGeom>
        </p:spPr>
        <p:txBody>
          <a:bodyPr>
            <a:normAutofit/>
          </a:bodyPr>
          <a:lstStyle>
            <a:lvl1pPr defTabSz="822959">
              <a:defRPr sz="3239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i="1" dirty="0" smtClean="0"/>
              <a:t>Modelgeeks Podcast</a:t>
            </a:r>
            <a:endParaRPr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718386" y="1390547"/>
            <a:ext cx="6500331" cy="3500018"/>
            <a:chOff x="3504975" y="1962785"/>
            <a:chExt cx="5182049" cy="29324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4975" y="1962785"/>
              <a:ext cx="5182049" cy="293243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64129" y="3610407"/>
              <a:ext cx="722895" cy="5427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328323" y="5549735"/>
            <a:ext cx="3535353" cy="55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822959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39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dirty="0" smtClean="0"/>
              <a:t>Questions??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3"/>
          <p:cNvSpPr txBox="1"/>
          <p:nvPr/>
        </p:nvSpPr>
        <p:spPr>
          <a:xfrm>
            <a:off x="322447" y="1118935"/>
            <a:ext cx="3169119" cy="475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Once the base color is sprayed, decide which areas need tape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Tamiya Tape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a sharp Xacto Knife to cut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Take your time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Don’t have to be exact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Crisp and Clean Lines is the goal</a:t>
            </a:r>
          </a:p>
        </p:txBody>
      </p:sp>
      <p:sp>
        <p:nvSpPr>
          <p:cNvPr id="103" name="TextBox 17"/>
          <p:cNvSpPr txBox="1"/>
          <p:nvPr/>
        </p:nvSpPr>
        <p:spPr>
          <a:xfrm>
            <a:off x="45719" y="240628"/>
            <a:ext cx="1179576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1 (F-4B): Tape the Instruments and Consoles</a:t>
            </a:r>
          </a:p>
        </p:txBody>
      </p:sp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2689" y="1118935"/>
            <a:ext cx="7234989" cy="5426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3"/>
          <p:cNvSpPr txBox="1"/>
          <p:nvPr/>
        </p:nvSpPr>
        <p:spPr>
          <a:xfrm>
            <a:off x="322447" y="1118935"/>
            <a:ext cx="3169119" cy="183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Choose the color for the consoles and Instruments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" name="TextBox 17"/>
          <p:cNvSpPr txBox="1"/>
          <p:nvPr/>
        </p:nvSpPr>
        <p:spPr>
          <a:xfrm>
            <a:off x="45719" y="240628"/>
            <a:ext cx="1179576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2 (F-4B): Spray the Instruments and Consoles</a:t>
            </a:r>
          </a:p>
        </p:txBody>
      </p:sp>
      <p:pic>
        <p:nvPicPr>
          <p:cNvPr id="1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6304" y="825403"/>
            <a:ext cx="7732295" cy="5799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7"/>
          <p:cNvSpPr txBox="1"/>
          <p:nvPr/>
        </p:nvSpPr>
        <p:spPr>
          <a:xfrm>
            <a:off x="659330" y="240628"/>
            <a:ext cx="1101371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3 (F-4B): Drybrush Neutral Gray</a:t>
            </a:r>
          </a:p>
        </p:txBody>
      </p:sp>
      <p:pic>
        <p:nvPicPr>
          <p:cNvPr id="11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7416" y="957754"/>
            <a:ext cx="7527759" cy="564581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8"/>
          <p:cNvSpPr txBox="1"/>
          <p:nvPr/>
        </p:nvSpPr>
        <p:spPr>
          <a:xfrm>
            <a:off x="322447" y="1118935"/>
            <a:ext cx="3169119" cy="475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an older flat and soft brush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Very little paint on the brush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Quick back and forth motion, gradually building up the paint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gray provides a foundational layer for the switches and details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3"/>
          <p:cNvSpPr txBox="1"/>
          <p:nvPr/>
        </p:nvSpPr>
        <p:spPr>
          <a:xfrm>
            <a:off x="322447" y="1118935"/>
            <a:ext cx="3169119" cy="154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Same principle as using Neutral Gray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Tamiya XF-2 Flat White</a:t>
            </a:r>
          </a:p>
        </p:txBody>
      </p:sp>
      <p:sp>
        <p:nvSpPr>
          <p:cNvPr id="115" name="TextBox 17"/>
          <p:cNvSpPr txBox="1"/>
          <p:nvPr/>
        </p:nvSpPr>
        <p:spPr>
          <a:xfrm>
            <a:off x="659330" y="240628"/>
            <a:ext cx="1101371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4 (F-4B): Drybrush White</a:t>
            </a:r>
          </a:p>
        </p:txBody>
      </p:sp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4873" y="906022"/>
            <a:ext cx="5691090" cy="5845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7"/>
          <p:cNvSpPr txBox="1"/>
          <p:nvPr/>
        </p:nvSpPr>
        <p:spPr>
          <a:xfrm>
            <a:off x="659330" y="240628"/>
            <a:ext cx="1101371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5 (F-4B): Pick out the Details and Apply a Wash</a:t>
            </a:r>
          </a:p>
        </p:txBody>
      </p:sp>
      <p:pic>
        <p:nvPicPr>
          <p:cNvPr id="1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6090" y="921655"/>
            <a:ext cx="4387518" cy="5850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08" y="1366825"/>
            <a:ext cx="6310915" cy="4733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3"/>
          <p:cNvSpPr txBox="1"/>
          <p:nvPr/>
        </p:nvSpPr>
        <p:spPr>
          <a:xfrm>
            <a:off x="322447" y="1100206"/>
            <a:ext cx="2675822" cy="183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Use a Q-Tip to remove the wash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Blend the wash so there are no stark areas</a:t>
            </a:r>
          </a:p>
        </p:txBody>
      </p:sp>
      <p:sp>
        <p:nvSpPr>
          <p:cNvPr id="123" name="TextBox 17"/>
          <p:cNvSpPr txBox="1"/>
          <p:nvPr/>
        </p:nvSpPr>
        <p:spPr>
          <a:xfrm>
            <a:off x="659330" y="240628"/>
            <a:ext cx="1101371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Step 6: Remove the Wash and Blend</a:t>
            </a:r>
          </a:p>
        </p:txBody>
      </p:sp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9267" y="950494"/>
            <a:ext cx="7555836" cy="5666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7"/>
          <p:cNvSpPr txBox="1"/>
          <p:nvPr/>
        </p:nvSpPr>
        <p:spPr>
          <a:xfrm>
            <a:off x="659330" y="240628"/>
            <a:ext cx="1101371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Step 7 (F-4B): </a:t>
            </a:r>
            <a:r>
              <a:rPr lang="en-US" dirty="0" smtClean="0"/>
              <a:t>Final </a:t>
            </a:r>
            <a:r>
              <a:rPr dirty="0" smtClean="0"/>
              <a:t>Detail</a:t>
            </a:r>
            <a:r>
              <a:rPr lang="en-US" dirty="0" smtClean="0"/>
              <a:t> Painting</a:t>
            </a:r>
            <a:endParaRPr dirty="0"/>
          </a:p>
        </p:txBody>
      </p:sp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66" y="887113"/>
            <a:ext cx="6571072" cy="573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5705" y="887113"/>
            <a:ext cx="4383430" cy="5730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397</Words>
  <Application>Microsoft Office PowerPoint</Application>
  <PresentationFormat>Widescreen</PresentationFormat>
  <Paragraphs>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Modelgeeks Podcast: Painting Cockpits</vt:lpstr>
      <vt:lpstr>Trumpeter 1/32 Mig-21, OOB Cockpit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Modelgeeks Podcast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Modelgeeks Podcast: Painting Cockpits</dc:title>
  <cp:lastModifiedBy>Samo, Scott F CTR USN OPTEVFOR NOR VA (USA)</cp:lastModifiedBy>
  <cp:revision>2</cp:revision>
  <dcterms:modified xsi:type="dcterms:W3CDTF">2025-08-01T14:10:04Z</dcterms:modified>
</cp:coreProperties>
</file>